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Brygada 1918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rygada1918-regular.fntdata"/><Relationship Id="rId14" Type="http://schemas.openxmlformats.org/officeDocument/2006/relationships/slide" Target="slides/slide10.xml"/><Relationship Id="rId17" Type="http://schemas.openxmlformats.org/officeDocument/2006/relationships/font" Target="fonts/Brygada1918-italic.fntdata"/><Relationship Id="rId16" Type="http://schemas.openxmlformats.org/officeDocument/2006/relationships/font" Target="fonts/Brygada1918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Brygada1918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example.com/cpu-viz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example.com/contact" TargetMode="External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4450"/>
              <a:buFont typeface="Brygada 1918"/>
              <a:buNone/>
            </a:pPr>
            <a:r>
              <a:rPr b="0" i="0" lang="en-US" sz="44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Unlocking CPU Secrets: An Experiential Learning Journey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Dive into the heart of modern computing with "CPU Architecture Visualizations," an interactive project designed to demystify the complex world of parallel processing and microarchitecture.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793790" y="243351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4450"/>
              <a:buFont typeface="Brygada 1918"/>
              <a:buNone/>
            </a:pPr>
            <a:r>
              <a:rPr b="0" i="0" lang="en-US" sz="44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Start Your Exploration Today!</a:t>
            </a:r>
            <a:endParaRPr b="0" i="0" sz="445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793790" y="419123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CPU Architecture Visualizations is more than just a tool; it's a gateway to mastering the intricacies of modern computing.</a:t>
            </a:r>
            <a:endParaRPr b="0" i="0" sz="1750" u="none" cap="none" strike="noStrike"/>
          </a:p>
        </p:txBody>
      </p:sp>
      <p:pic>
        <p:nvPicPr>
          <p:cNvPr descr="preencoded.png" id="181" name="Google Shape;181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172194"/>
            <a:ext cx="3924181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1318" y="5172194"/>
            <a:ext cx="3081099" cy="62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141809" y="537210"/>
            <a:ext cx="7566541" cy="487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3050"/>
              <a:buFont typeface="Brygada 1918"/>
              <a:buNone/>
            </a:pPr>
            <a:r>
              <a:rPr b="0" i="0" lang="en-US" sz="30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What is CPU Architecture Visualizations?</a:t>
            </a:r>
            <a:endParaRPr b="0" i="0" sz="30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1141809" y="1493520"/>
            <a:ext cx="5935266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500"/>
              <a:buFont typeface="Brygada 1918"/>
              <a:buNone/>
            </a:pPr>
            <a:r>
              <a:rPr b="0" i="0" lang="en-US" sz="15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This web-based experiential learning project simplifies intricate concepts in parallel and processor-level computing through engaging visual simulations.</a:t>
            </a:r>
            <a:endParaRPr b="0" i="0" sz="15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1141809" y="2606397"/>
            <a:ext cx="5935266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500"/>
              <a:buFont typeface="Brygada 1918"/>
              <a:buNone/>
            </a:pPr>
            <a:r>
              <a:rPr b="0" i="0" lang="en-US" sz="15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It's an interactive platform where theory meets practice, allowing you to explore the inner workings of CPUs firsthand.</a:t>
            </a:r>
            <a:endParaRPr b="0" i="0" sz="150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945" y="1537454"/>
            <a:ext cx="5935266" cy="593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6280190" y="1642110"/>
            <a:ext cx="1530548" cy="426244"/>
          </a:xfrm>
          <a:prstGeom prst="roundRect">
            <a:avLst>
              <a:gd fmla="val 63859" name="adj"/>
            </a:avLst>
          </a:prstGeom>
          <a:solidFill>
            <a:srgbClr val="EAE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416278" y="1710095"/>
            <a:ext cx="125837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400"/>
              <a:buFont typeface="Brygada 1918"/>
              <a:buNone/>
            </a:pPr>
            <a:r>
              <a:rPr b="0" i="0" lang="en-US" sz="14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KEY CONCEPT</a:t>
            </a:r>
            <a:endParaRPr b="0" i="0" sz="14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280190" y="215907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4450"/>
              <a:buFont typeface="Brygada 1918"/>
              <a:buNone/>
            </a:pPr>
            <a:r>
              <a:rPr b="0" i="0" lang="en-US" sz="44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Understanding Amdahl's Law</a:t>
            </a:r>
            <a:endParaRPr b="0" i="0" sz="44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6280190" y="391679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One of the core demonstrations, Amdahl's Law illustrates a crucial principle: the sequential portion of a program inherently limits overall performance improvement, no matter how many processors you add.</a:t>
            </a:r>
            <a:endParaRPr b="0" i="0" sz="17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6280190" y="5260658"/>
            <a:ext cx="7556421" cy="1326713"/>
          </a:xfrm>
          <a:prstGeom prst="roundRect">
            <a:avLst>
              <a:gd fmla="val 25645" name="adj"/>
            </a:avLst>
          </a:prstGeom>
          <a:solidFill>
            <a:srgbClr val="DFE4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7004" y="5597128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7017306" y="5544145"/>
            <a:ext cx="659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Brygada 1918"/>
                <a:ea typeface="Brygada 1918"/>
                <a:cs typeface="Brygada 1918"/>
                <a:sym typeface="Brygada 1918"/>
              </a:rPr>
              <a:t>Even with infinite processors, a program that is 50% sequential can achieve at most a 2x speedup.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793790" y="2248614"/>
            <a:ext cx="1052560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3550"/>
              <a:buFont typeface="Brygada 1918"/>
              <a:buNone/>
            </a:pPr>
            <a:r>
              <a:rPr b="0" i="0" lang="en-US" sz="3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The Limits of Parallelism: Amdahl's Law in Action</a:t>
            </a:r>
            <a:endParaRPr b="0" i="0" sz="355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793790" y="326921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6EBD4"/>
          </a:solidFill>
          <a:ln cap="flat" cmpd="sng" w="30475">
            <a:solidFill>
              <a:srgbClr val="626C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63310" y="3269218"/>
            <a:ext cx="121920" cy="2093714"/>
          </a:xfrm>
          <a:prstGeom prst="roundRect">
            <a:avLst>
              <a:gd fmla="val 279070" name="adj"/>
            </a:avLst>
          </a:prstGeom>
          <a:solidFill>
            <a:srgbClr val="626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142524" y="3526512"/>
            <a:ext cx="296322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Sequential Bottleneck</a:t>
            </a:r>
            <a:endParaRPr b="0" i="0" sz="220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1142524" y="401693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Highlights how a program's non-parallelizable parts cap its potential speedup.</a:t>
            </a:r>
            <a:endParaRPr b="0" i="0" sz="175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5216962" y="326921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6EBD4"/>
          </a:solidFill>
          <a:ln cap="flat" cmpd="sng" w="30475">
            <a:solidFill>
              <a:srgbClr val="8379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186482" y="3269218"/>
            <a:ext cx="121920" cy="2093714"/>
          </a:xfrm>
          <a:prstGeom prst="roundRect">
            <a:avLst>
              <a:gd fmla="val 279070" name="adj"/>
            </a:avLst>
          </a:prstGeom>
          <a:solidFill>
            <a:srgbClr val="837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565696" y="35265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Diminishing Returns</a:t>
            </a:r>
            <a:endParaRPr b="0" i="0" sz="220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5565696" y="401693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Shows that adding more processors yields less benefit as the sequential fraction grows.</a:t>
            </a:r>
            <a:endParaRPr b="0" i="0" sz="175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9640133" y="3269218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F6EBD4"/>
          </a:solidFill>
          <a:ln cap="flat" cmpd="sng" w="30475">
            <a:solidFill>
              <a:srgbClr val="E8AF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9609653" y="3269218"/>
            <a:ext cx="121920" cy="2093714"/>
          </a:xfrm>
          <a:prstGeom prst="roundRect">
            <a:avLst>
              <a:gd fmla="val 279070" name="adj"/>
            </a:avLst>
          </a:prstGeom>
          <a:solidFill>
            <a:srgbClr val="E8AF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9988868" y="3526512"/>
            <a:ext cx="30652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Strategic Optimization</a:t>
            </a:r>
            <a:endParaRPr b="0" i="0" sz="220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9988868" y="4016931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Emphasizes the importance of optimizing sequential code for maximum impact.</a:t>
            </a:r>
            <a:endParaRPr b="0" i="0" sz="175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93790" y="56180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Through interactive simulations, learners can manipulate parameters and witness this fundamental principle visually.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793790" y="2124075"/>
            <a:ext cx="3361968" cy="426244"/>
          </a:xfrm>
          <a:prstGeom prst="roundRect">
            <a:avLst>
              <a:gd fmla="val 63859" name="adj"/>
            </a:avLst>
          </a:prstGeom>
          <a:solidFill>
            <a:srgbClr val="EAED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929878" y="2192060"/>
            <a:ext cx="308979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400"/>
              <a:buFont typeface="Brygada 1918"/>
              <a:buNone/>
            </a:pPr>
            <a:r>
              <a:rPr b="0" i="0" lang="en-US" sz="14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ADVANCED MICROARCHITECTURE</a:t>
            </a:r>
            <a:endParaRPr b="0" i="0" sz="140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793790" y="264104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4450"/>
              <a:buFont typeface="Brygada 1918"/>
              <a:buNone/>
            </a:pPr>
            <a:r>
              <a:rPr b="0" i="0" lang="en-US" sz="44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Demystifying the Tomasulo Algorithm</a:t>
            </a:r>
            <a:endParaRPr b="0" i="0" sz="445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793790" y="439876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The project also provides a clear illustration of the Tomasulo algorithm, a cornerstone of modern processor design.</a:t>
            </a:r>
            <a:endParaRPr b="0" i="0" sz="175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793790" y="537972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It reveals how CPUs achieve remarkable execution efficiency through dynamic instruction scheduling and out-of-order execution.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793790" y="1575435"/>
            <a:ext cx="687621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3550"/>
              <a:buFont typeface="Brygada 1918"/>
              <a:buNone/>
            </a:pPr>
            <a:r>
              <a:rPr b="0" i="0" lang="en-US" sz="3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How Tomasulo Boosts Efficiency</a:t>
            </a:r>
            <a:endParaRPr b="0" i="0" sz="3550" u="none" cap="none" strike="noStrike"/>
          </a:p>
        </p:txBody>
      </p:sp>
      <p:sp>
        <p:nvSpPr>
          <p:cNvPr id="117" name="Google Shape;117;p18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01</a:t>
            </a:r>
            <a:endParaRPr b="0" i="0" sz="1750" u="none" cap="none" strike="noStrike"/>
          </a:p>
        </p:txBody>
      </p:sp>
      <p:sp>
        <p:nvSpPr>
          <p:cNvPr id="118" name="Google Shape;118;p18"/>
          <p:cNvSpPr/>
          <p:nvPr/>
        </p:nvSpPr>
        <p:spPr>
          <a:xfrm>
            <a:off x="793790" y="2951083"/>
            <a:ext cx="6407944" cy="30480"/>
          </a:xfrm>
          <a:prstGeom prst="rect">
            <a:avLst/>
          </a:prstGeom>
          <a:solidFill>
            <a:srgbClr val="626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793790" y="31253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Dynamic Scheduling</a:t>
            </a:r>
            <a:endParaRPr b="0" i="0" sz="2200" u="none" cap="none" strike="noStrike"/>
          </a:p>
        </p:txBody>
      </p:sp>
      <p:sp>
        <p:nvSpPr>
          <p:cNvPr id="120" name="Google Shape;120;p18"/>
          <p:cNvSpPr/>
          <p:nvPr/>
        </p:nvSpPr>
        <p:spPr>
          <a:xfrm>
            <a:off x="793790" y="3615809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Instructions are not executed in their original program order, but when their operands become available.</a:t>
            </a:r>
            <a:endParaRPr b="0" i="0" sz="1750" u="none" cap="none" strike="noStrike"/>
          </a:p>
        </p:txBody>
      </p:sp>
      <p:sp>
        <p:nvSpPr>
          <p:cNvPr id="121" name="Google Shape;121;p18"/>
          <p:cNvSpPr/>
          <p:nvPr/>
        </p:nvSpPr>
        <p:spPr>
          <a:xfrm>
            <a:off x="7428548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02</a:t>
            </a:r>
            <a:endParaRPr b="0" i="0" sz="175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7428548" y="2951083"/>
            <a:ext cx="6408063" cy="30480"/>
          </a:xfrm>
          <a:prstGeom prst="rect">
            <a:avLst/>
          </a:prstGeom>
          <a:solidFill>
            <a:srgbClr val="837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7428548" y="3125391"/>
            <a:ext cx="31820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Out-of-Order Execution</a:t>
            </a:r>
            <a:endParaRPr b="0" i="0" sz="220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7428548" y="3615809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Allows later, independent instructions to execute before stalled earlier ones, preventing pipeline bubbles.</a:t>
            </a:r>
            <a:endParaRPr b="0" i="0" sz="175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03</a:t>
            </a:r>
            <a:endParaRPr b="0" i="0" sz="17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E8AF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93790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Reservation Stations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793790" y="5758220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Holds instructions and their operands, waiting for functional units to become free.</a:t>
            </a:r>
            <a:endParaRPr b="0" i="0" sz="17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04</a:t>
            </a:r>
            <a:endParaRPr b="0" i="0" sz="17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CC9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7428548" y="5267801"/>
            <a:ext cx="332505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Common Data Bus (CDB)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7428548" y="575822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Broadcasts results to all waiting units and reservation stations, ensuring data consistency.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793790" y="1536144"/>
            <a:ext cx="99277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4450"/>
              <a:buFont typeface="Brygada 1918"/>
              <a:buNone/>
            </a:pPr>
            <a:r>
              <a:rPr b="0" i="0" lang="en-US" sz="44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Interactive Learning: See It in Action!</a:t>
            </a:r>
            <a:endParaRPr b="0" i="0" sz="4450" u="none" cap="none" strike="noStrike"/>
          </a:p>
        </p:txBody>
      </p:sp>
      <p:pic>
        <p:nvPicPr>
          <p:cNvPr descr="preencoded.png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2844522"/>
            <a:ext cx="4221599" cy="2721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460" y="2844522"/>
            <a:ext cx="4221599" cy="2721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7510" y="2844522"/>
            <a:ext cx="4221599" cy="272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793790" y="596753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The true power of this project lies in its interactivity. Users can adjust various parameters and observe the real-time visual behavior of these complex algorithms.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793790" y="2332911"/>
            <a:ext cx="541722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3550"/>
              <a:buFont typeface="Brygada 1918"/>
              <a:buNone/>
            </a:pPr>
            <a:r>
              <a:rPr b="0" i="0" lang="en-US" sz="3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Key Benefits for Learners</a:t>
            </a:r>
            <a:endParaRPr b="0" i="0" sz="3550" u="none" cap="none" strike="noStrike"/>
          </a:p>
        </p:txBody>
      </p:sp>
      <p:pic>
        <p:nvPicPr>
          <p:cNvPr descr="preencoded.png"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353514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793790" y="43174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Conceptual Clarity</a:t>
            </a:r>
            <a:endParaRPr b="0" i="0" sz="2200" u="none" cap="none" strike="noStrike"/>
          </a:p>
        </p:txBody>
      </p:sp>
      <p:sp>
        <p:nvSpPr>
          <p:cNvPr id="151" name="Google Shape;151;p20"/>
          <p:cNvSpPr/>
          <p:nvPr/>
        </p:nvSpPr>
        <p:spPr>
          <a:xfrm>
            <a:off x="793790" y="480786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Transforms abstract performance and CPU execution concepts into tangible, easy-to-understand visualizations.</a:t>
            </a:r>
            <a:endParaRPr b="0" i="0" sz="1750" u="none" cap="none" strike="noStrike"/>
          </a:p>
        </p:txBody>
      </p:sp>
      <p:pic>
        <p:nvPicPr>
          <p:cNvPr descr="preencoded.png"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353514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235893" y="4317444"/>
            <a:ext cx="296953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Hands-on Exploration</a:t>
            </a:r>
            <a:endParaRPr b="0" i="0" sz="2200" u="none" cap="none" strike="noStrike"/>
          </a:p>
        </p:txBody>
      </p:sp>
      <p:sp>
        <p:nvSpPr>
          <p:cNvPr id="154" name="Google Shape;154;p20"/>
          <p:cNvSpPr/>
          <p:nvPr/>
        </p:nvSpPr>
        <p:spPr>
          <a:xfrm>
            <a:off x="5235893" y="480786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Empowers users to experiment with different scenarios and see their impact immediately.</a:t>
            </a:r>
            <a:endParaRPr b="0" i="0" sz="1750" u="none" cap="none" strike="noStrike"/>
          </a:p>
        </p:txBody>
      </p:sp>
      <p:pic>
        <p:nvPicPr>
          <p:cNvPr descr="preencoded.png"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353514"/>
            <a:ext cx="680442" cy="68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9677995" y="43174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2200"/>
              <a:buFont typeface="Brygada 1918"/>
              <a:buNone/>
            </a:pPr>
            <a:r>
              <a:rPr b="0" i="0" lang="en-US" sz="22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Practical Application</a:t>
            </a:r>
            <a:endParaRPr b="0" i="0" sz="2200" u="none" cap="none" strike="noStrike"/>
          </a:p>
        </p:txBody>
      </p:sp>
      <p:sp>
        <p:nvSpPr>
          <p:cNvPr id="157" name="Google Shape;157;p20"/>
          <p:cNvSpPr/>
          <p:nvPr/>
        </p:nvSpPr>
        <p:spPr>
          <a:xfrm>
            <a:off x="9677995" y="4807863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750"/>
              <a:buFont typeface="Brygada 1918"/>
              <a:buNone/>
            </a:pPr>
            <a:r>
              <a:rPr b="0" i="0" lang="en-US" sz="17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Helps connect theoretical knowledge to the practical implications in software and hardware design.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1050965" y="545783"/>
            <a:ext cx="4951928" cy="618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3850"/>
              <a:buFont typeface="Brygada 1918"/>
              <a:buNone/>
            </a:pPr>
            <a:r>
              <a:rPr b="0" i="0" lang="en-US" sz="38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Who Can Benefit?</a:t>
            </a:r>
            <a:endParaRPr b="0" i="0" sz="3850" u="none" cap="none" strike="noStrike"/>
          </a:p>
        </p:txBody>
      </p:sp>
      <p:sp>
        <p:nvSpPr>
          <p:cNvPr id="164" name="Google Shape;164;p21"/>
          <p:cNvSpPr/>
          <p:nvPr/>
        </p:nvSpPr>
        <p:spPr>
          <a:xfrm>
            <a:off x="1050965" y="1659731"/>
            <a:ext cx="3810595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900"/>
              <a:buFont typeface="Brygada 1918"/>
              <a:buNone/>
            </a:pPr>
            <a:r>
              <a:rPr b="0" i="0" lang="en-US" sz="19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Undergraduate &amp; Graduate Students</a:t>
            </a:r>
            <a:endParaRPr b="0" i="0" sz="1900" u="none" cap="none" strike="noStrike"/>
          </a:p>
        </p:txBody>
      </p:sp>
      <p:sp>
        <p:nvSpPr>
          <p:cNvPr id="165" name="Google Shape;165;p21"/>
          <p:cNvSpPr/>
          <p:nvPr/>
        </p:nvSpPr>
        <p:spPr>
          <a:xfrm>
            <a:off x="1050965" y="2476857"/>
            <a:ext cx="3810595" cy="9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550"/>
              <a:buFont typeface="Brygada 1918"/>
              <a:buNone/>
            </a:pPr>
            <a:r>
              <a:rPr b="0" i="0" lang="en-US" sz="1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Enhance your understanding of computer architecture and operating systems with practical insights.</a:t>
            </a:r>
            <a:endParaRPr b="0" i="0" sz="1550" u="none" cap="none" strike="noStrike"/>
          </a:p>
        </p:txBody>
      </p:sp>
      <p:pic>
        <p:nvPicPr>
          <p:cNvPr descr="preencoded.png"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965" y="3650456"/>
            <a:ext cx="3810595" cy="381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5352336" y="1659731"/>
            <a:ext cx="2475905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900"/>
              <a:buFont typeface="Brygada 1918"/>
              <a:buNone/>
            </a:pPr>
            <a:r>
              <a:rPr b="0" i="0" lang="en-US" sz="19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Educators</a:t>
            </a:r>
            <a:endParaRPr b="0" i="0" sz="1900" u="none" cap="none" strike="noStrike"/>
          </a:p>
        </p:txBody>
      </p:sp>
      <p:sp>
        <p:nvSpPr>
          <p:cNvPr id="168" name="Google Shape;168;p21"/>
          <p:cNvSpPr/>
          <p:nvPr/>
        </p:nvSpPr>
        <p:spPr>
          <a:xfrm>
            <a:off x="5352336" y="2167295"/>
            <a:ext cx="3810595" cy="9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550"/>
              <a:buFont typeface="Brygada 1918"/>
              <a:buNone/>
            </a:pPr>
            <a:r>
              <a:rPr b="0" i="0" lang="en-US" sz="1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Integrate interactive simulations into your curriculum to make complex topics more engaging and accessible.</a:t>
            </a:r>
            <a:endParaRPr b="0" i="0" sz="1550" u="none" cap="none" strike="noStrike"/>
          </a:p>
        </p:txBody>
      </p:sp>
      <p:pic>
        <p:nvPicPr>
          <p:cNvPr descr="preencoded.png" id="169" name="Google Shape;1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2336" y="3340894"/>
            <a:ext cx="3810595" cy="381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/>
          <p:nvPr/>
        </p:nvSpPr>
        <p:spPr>
          <a:xfrm>
            <a:off x="9653707" y="1659731"/>
            <a:ext cx="3028831" cy="30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900"/>
              <a:buFont typeface="Brygada 1918"/>
              <a:buNone/>
            </a:pPr>
            <a:r>
              <a:rPr b="0" i="0" lang="en-US" sz="190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Self-Taught Programmers</a:t>
            </a:r>
            <a:endParaRPr b="0" i="0" sz="1900" u="none" cap="none" strike="noStrike"/>
          </a:p>
        </p:txBody>
      </p:sp>
      <p:sp>
        <p:nvSpPr>
          <p:cNvPr id="171" name="Google Shape;171;p21"/>
          <p:cNvSpPr/>
          <p:nvPr/>
        </p:nvSpPr>
        <p:spPr>
          <a:xfrm>
            <a:off x="9653707" y="2167295"/>
            <a:ext cx="3940731" cy="9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403011"/>
              </a:buClr>
              <a:buSzPts val="1550"/>
              <a:buFont typeface="Brygada 1918"/>
              <a:buNone/>
            </a:pPr>
            <a:r>
              <a:rPr b="0" i="0" lang="en-US" sz="1550" u="none" cap="none" strike="noStrike">
                <a:solidFill>
                  <a:srgbClr val="403011"/>
                </a:solidFill>
                <a:latin typeface="Brygada 1918"/>
                <a:ea typeface="Brygada 1918"/>
                <a:cs typeface="Brygada 1918"/>
                <a:sym typeface="Brygada 1918"/>
              </a:rPr>
              <a:t>Gain a deeper intuition for how your code interacts with the underlying hardware, leading to more optimized programs.</a:t>
            </a:r>
            <a:endParaRPr b="0" i="0" sz="1550" u="none" cap="none" strike="noStrike"/>
          </a:p>
        </p:txBody>
      </p:sp>
      <p:pic>
        <p:nvPicPr>
          <p:cNvPr descr="preencoded.png"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53707" y="3340894"/>
            <a:ext cx="3940731" cy="394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